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" ContentType="image/jpe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60" r:id="rId4"/>
    <p:sldId id="262" r:id="rId5"/>
    <p:sldId id="259" r:id="rId6"/>
    <p:sldId id="257" r:id="rId7"/>
    <p:sldId id="261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Pago de  nominas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Hoja1!$A$2:$A$6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2300000</c:v>
                </c:pt>
                <c:pt idx="1">
                  <c:v>1320000</c:v>
                </c:pt>
                <c:pt idx="2">
                  <c:v>970000</c:v>
                </c:pt>
                <c:pt idx="3">
                  <c:v>734000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Hoja1!$A$2:$A$6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Hoja1!$C$2:$C$6</c:f>
              <c:numCache>
                <c:formatCode>General</c:formatCode>
                <c:ptCount val="5"/>
                <c:pt idx="0">
                  <c:v>2000000</c:v>
                </c:pt>
                <c:pt idx="1">
                  <c:v>1250000</c:v>
                </c:pt>
                <c:pt idx="2">
                  <c:v>8200000</c:v>
                </c:pt>
                <c:pt idx="3">
                  <c:v>689300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cat>
            <c:strRef>
              <c:f>Hoja1!$A$2:$A$6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Hoja1!$D$2:$D$6</c:f>
              <c:numCache>
                <c:formatCode>General</c:formatCode>
                <c:ptCount val="5"/>
                <c:pt idx="0">
                  <c:v>1700000</c:v>
                </c:pt>
                <c:pt idx="1">
                  <c:v>1180000</c:v>
                </c:pt>
                <c:pt idx="2">
                  <c:v>15430000</c:v>
                </c:pt>
                <c:pt idx="3">
                  <c:v>644600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84545640"/>
        <c:axId val="284544464"/>
      </c:barChart>
      <c:catAx>
        <c:axId val="28454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84544464"/>
        <c:crosses val="autoZero"/>
        <c:auto val="1"/>
        <c:lblAlgn val="ctr"/>
        <c:lblOffset val="100"/>
        <c:noMultiLvlLbl val="0"/>
      </c:catAx>
      <c:valAx>
        <c:axId val="28454446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2845456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586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32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272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3672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880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779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1325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616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622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155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052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004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557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148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752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334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D332-6B38-4944-BF79-8CF8081C5A93}" type="datetimeFigureOut">
              <a:rPr lang="es-CO" smtClean="0"/>
              <a:t>19/11/2015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B251DF-F49E-4419-9082-AEC8207A9A0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1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liquidacion%20de%20nomina.docx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NOMINA_PAGO_DE_SUELDOS_LW%20(1).xls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3797" y="257577"/>
            <a:ext cx="10985679" cy="1184857"/>
          </a:xfrm>
        </p:spPr>
        <p:txBody>
          <a:bodyPr>
            <a:normAutofit fontScale="90000"/>
          </a:bodyPr>
          <a:lstStyle/>
          <a:p>
            <a:pPr algn="l"/>
            <a:r>
              <a:rPr lang="es-CO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Legislación laboral sobre la liquidación de una nómina</a:t>
            </a:r>
          </a:p>
        </p:txBody>
      </p:sp>
      <p:sp>
        <p:nvSpPr>
          <p:cNvPr id="5" name="Rectángulo redondeado 4">
            <a:hlinkClick r:id="rId2" action="ppaction://hlinksldjump"/>
          </p:cNvPr>
          <p:cNvSpPr/>
          <p:nvPr/>
        </p:nvSpPr>
        <p:spPr>
          <a:xfrm>
            <a:off x="5434885" y="1450803"/>
            <a:ext cx="4605038" cy="8113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Definición </a:t>
            </a:r>
            <a:endParaRPr lang="es-CO" sz="2800" dirty="0"/>
          </a:p>
        </p:txBody>
      </p:sp>
      <p:sp>
        <p:nvSpPr>
          <p:cNvPr id="6" name="Rectángulo redondeado 5">
            <a:hlinkClick r:id="rId3" action="ppaction://hlinksldjump"/>
          </p:cNvPr>
          <p:cNvSpPr/>
          <p:nvPr/>
        </p:nvSpPr>
        <p:spPr>
          <a:xfrm>
            <a:off x="546509" y="2168303"/>
            <a:ext cx="4605038" cy="7997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/>
              <a:t>Porcentajes que aporta el </a:t>
            </a:r>
            <a:r>
              <a:rPr lang="es-CO" sz="2800" dirty="0" smtClean="0"/>
              <a:t>empleado</a:t>
            </a:r>
            <a:endParaRPr lang="es-CO" sz="2800" dirty="0"/>
          </a:p>
        </p:txBody>
      </p:sp>
      <p:sp>
        <p:nvSpPr>
          <p:cNvPr id="7" name="Rectángulo redondeado 6">
            <a:hlinkClick r:id="rId4" action="ppaction://hlinksldjump"/>
          </p:cNvPr>
          <p:cNvSpPr/>
          <p:nvPr/>
        </p:nvSpPr>
        <p:spPr>
          <a:xfrm>
            <a:off x="5434885" y="2807840"/>
            <a:ext cx="4664825" cy="915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/>
              <a:t>Porcentajes que aporta el </a:t>
            </a:r>
            <a:r>
              <a:rPr lang="es-CO" sz="2800" dirty="0" smtClean="0"/>
              <a:t>empleador</a:t>
            </a:r>
            <a:endParaRPr lang="es-CO" sz="2800" dirty="0"/>
          </a:p>
        </p:txBody>
      </p:sp>
      <p:sp>
        <p:nvSpPr>
          <p:cNvPr id="8" name="Rectángulo redondeado 7">
            <a:hlinkClick r:id="rId5" action="ppaction://hlinksldjump"/>
          </p:cNvPr>
          <p:cNvSpPr/>
          <p:nvPr/>
        </p:nvSpPr>
        <p:spPr>
          <a:xfrm>
            <a:off x="486722" y="3723532"/>
            <a:ext cx="4664825" cy="799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 smtClean="0"/>
              <a:t>Video </a:t>
            </a:r>
            <a:endParaRPr lang="es-CO" sz="2800" dirty="0"/>
          </a:p>
        </p:txBody>
      </p:sp>
      <p:sp>
        <p:nvSpPr>
          <p:cNvPr id="9" name="Rectángulo redondeado 8">
            <a:hlinkClick r:id="rId6" action="ppaction://hlinksldjump"/>
          </p:cNvPr>
          <p:cNvSpPr/>
          <p:nvPr/>
        </p:nvSpPr>
        <p:spPr>
          <a:xfrm>
            <a:off x="5434885" y="4523314"/>
            <a:ext cx="4664825" cy="822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/>
              <a:t>Documento Word</a:t>
            </a:r>
          </a:p>
        </p:txBody>
      </p:sp>
      <p:sp>
        <p:nvSpPr>
          <p:cNvPr id="12" name="Rectángulo redondeado 11">
            <a:hlinkClick r:id="rId7" action="ppaction://hlinksldjump"/>
          </p:cNvPr>
          <p:cNvSpPr/>
          <p:nvPr/>
        </p:nvSpPr>
        <p:spPr>
          <a:xfrm>
            <a:off x="682581" y="5518594"/>
            <a:ext cx="4605038" cy="8113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dirty="0"/>
              <a:t>Libro de </a:t>
            </a:r>
            <a:r>
              <a:rPr lang="es-CO" sz="2800" dirty="0" smtClean="0"/>
              <a:t>Excel 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166346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4217" y="334851"/>
            <a:ext cx="9144000" cy="927279"/>
          </a:xfrm>
        </p:spPr>
        <p:txBody>
          <a:bodyPr/>
          <a:lstStyle/>
          <a:p>
            <a:pPr algn="ctr"/>
            <a:r>
              <a:rPr lang="es-CO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Definición 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52905" y="1262130"/>
            <a:ext cx="4481848" cy="5447764"/>
          </a:xfrm>
        </p:spPr>
        <p:txBody>
          <a:bodyPr>
            <a:noAutofit/>
          </a:bodyPr>
          <a:lstStyle/>
          <a:p>
            <a:pPr algn="l"/>
            <a:r>
              <a:rPr lang="es-CO" sz="2400" dirty="0">
                <a:solidFill>
                  <a:schemeClr val="tx1"/>
                </a:solidFill>
              </a:rPr>
              <a:t>Las nóminas de pago representan la cantidad entera pagada a todo el excedente de los empleados al período de contabilización dado. Porque los empleados son muy sensibles a los errores de la nómina de pago o a cualquier irregularidad, los sistemas de la nómina de pago deben asegurar pagos exactos y oportunos</a:t>
            </a:r>
          </a:p>
        </p:txBody>
      </p:sp>
      <p:sp>
        <p:nvSpPr>
          <p:cNvPr id="6" name="Flecha arriba 5">
            <a:hlinkClick r:id="rId2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847271529"/>
              </p:ext>
            </p:extLst>
          </p:nvPr>
        </p:nvGraphicFramePr>
        <p:xfrm>
          <a:off x="206062" y="1455313"/>
          <a:ext cx="5983723" cy="376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069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0421" y="0"/>
            <a:ext cx="9144000" cy="1785742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Porcentajes que aporta el empleado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6100" y="1785741"/>
            <a:ext cx="6344529" cy="4122689"/>
          </a:xfrm>
        </p:spPr>
        <p:txBody>
          <a:bodyPr>
            <a:noAutofit/>
          </a:bodyPr>
          <a:lstStyle/>
          <a:p>
            <a:pPr algn="l"/>
            <a:r>
              <a:rPr lang="es-CO" sz="2000" b="1" dirty="0">
                <a:solidFill>
                  <a:schemeClr val="tx1"/>
                </a:solidFill>
              </a:rPr>
              <a:t>Una vez determinado el valor total que un trabajador ha ganado en una quincena o en un mes, se procede a restar los conceptos que por obligación el empleado debe pagar, ya sea a la empresa o a </a:t>
            </a:r>
            <a:r>
              <a:rPr lang="es-CO" sz="2000" b="1" dirty="0" smtClean="0">
                <a:solidFill>
                  <a:schemeClr val="tx1"/>
                </a:solidFill>
              </a:rPr>
              <a:t>terceros le corresponde:</a:t>
            </a:r>
          </a:p>
          <a:p>
            <a:pPr algn="l"/>
            <a:r>
              <a:rPr lang="es-CO" sz="2000" b="1" dirty="0">
                <a:solidFill>
                  <a:schemeClr val="tx1"/>
                </a:solidFill>
              </a:rPr>
              <a:t>SALUD EPS:12,5%</a:t>
            </a: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4,5%Trabajador</a:t>
            </a: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PENSION:16</a:t>
            </a:r>
            <a:r>
              <a:rPr lang="es-CO" sz="2000" b="1" dirty="0">
                <a:solidFill>
                  <a:schemeClr val="tx1"/>
                </a:solidFill>
              </a:rPr>
              <a:t>%</a:t>
            </a: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4%Trabajador</a:t>
            </a:r>
            <a:endParaRPr lang="es-CO" sz="2000" b="1" dirty="0">
              <a:solidFill>
                <a:schemeClr val="tx1"/>
              </a:solidFill>
            </a:endParaRPr>
          </a:p>
          <a:p>
            <a:pPr algn="l"/>
            <a:endParaRPr lang="es-CO" sz="2000" b="1" dirty="0">
              <a:solidFill>
                <a:schemeClr val="tx1"/>
              </a:solidFill>
            </a:endParaRPr>
          </a:p>
          <a:p>
            <a:pPr algn="l"/>
            <a:endParaRPr lang="es-CO" sz="2000" b="1" dirty="0">
              <a:solidFill>
                <a:schemeClr val="tx1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457" y="3289339"/>
            <a:ext cx="3886200" cy="2343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Flecha arriba 9">
            <a:hlinkClick r:id="rId3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035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0421" y="0"/>
            <a:ext cx="9144000" cy="1785742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Porcentajes que aporta el empleador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3220" y="2306245"/>
            <a:ext cx="6344529" cy="4122689"/>
          </a:xfrm>
        </p:spPr>
        <p:txBody>
          <a:bodyPr>
            <a:noAutofit/>
          </a:bodyPr>
          <a:lstStyle/>
          <a:p>
            <a:pPr algn="l"/>
            <a:r>
              <a:rPr lang="es-CO" sz="2000" b="1" dirty="0">
                <a:solidFill>
                  <a:schemeClr val="tx1"/>
                </a:solidFill>
              </a:rPr>
              <a:t>SALUD EPS:12,5%</a:t>
            </a:r>
          </a:p>
          <a:p>
            <a:pPr algn="l"/>
            <a:r>
              <a:rPr lang="es-CO" sz="2000" b="1" dirty="0">
                <a:solidFill>
                  <a:schemeClr val="tx1"/>
                </a:solidFill>
              </a:rPr>
              <a:t>8,5% </a:t>
            </a:r>
            <a:r>
              <a:rPr lang="es-CO" sz="2000" b="1" dirty="0" smtClean="0">
                <a:solidFill>
                  <a:schemeClr val="tx1"/>
                </a:solidFill>
              </a:rPr>
              <a:t>Empleador</a:t>
            </a:r>
            <a:endParaRPr lang="es-CO" sz="2000" b="1" dirty="0">
              <a:solidFill>
                <a:schemeClr val="tx1"/>
              </a:solidFill>
            </a:endParaRP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PENSION:16</a:t>
            </a:r>
            <a:r>
              <a:rPr lang="es-CO" sz="2000" b="1" dirty="0">
                <a:solidFill>
                  <a:schemeClr val="tx1"/>
                </a:solidFill>
              </a:rPr>
              <a:t>%</a:t>
            </a: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12%Empleador</a:t>
            </a:r>
            <a:endParaRPr lang="es-CO" sz="2000" b="1" dirty="0">
              <a:solidFill>
                <a:schemeClr val="tx1"/>
              </a:solidFill>
            </a:endParaRP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RIEGOS </a:t>
            </a:r>
            <a:r>
              <a:rPr lang="es-CO" sz="2000" b="1" dirty="0">
                <a:solidFill>
                  <a:schemeClr val="tx1"/>
                </a:solidFill>
              </a:rPr>
              <a:t>LABORALES:0,522% Y 6,96</a:t>
            </a:r>
            <a:r>
              <a:rPr lang="es-CO" sz="2000" b="1" dirty="0" smtClean="0">
                <a:solidFill>
                  <a:schemeClr val="tx1"/>
                </a:solidFill>
              </a:rPr>
              <a:t>%</a:t>
            </a:r>
          </a:p>
          <a:p>
            <a:pPr algn="l"/>
            <a:r>
              <a:rPr lang="es-CO" sz="2000" b="1" dirty="0" smtClean="0">
                <a:solidFill>
                  <a:schemeClr val="tx1"/>
                </a:solidFill>
              </a:rPr>
              <a:t>-</a:t>
            </a:r>
            <a:r>
              <a:rPr lang="es-CO" sz="2000" b="1" dirty="0">
                <a:solidFill>
                  <a:schemeClr val="tx1"/>
                </a:solidFill>
              </a:rPr>
              <a:t>EMPLEADOR </a:t>
            </a:r>
          </a:p>
          <a:p>
            <a:pPr algn="l"/>
            <a:endParaRPr lang="es-CO" sz="2000" b="1" dirty="0">
              <a:solidFill>
                <a:schemeClr val="tx1"/>
              </a:solidFill>
            </a:endParaRPr>
          </a:p>
          <a:p>
            <a:pPr algn="l"/>
            <a:endParaRPr lang="es-CO" sz="2000" b="1" dirty="0">
              <a:solidFill>
                <a:schemeClr val="tx1"/>
              </a:solidFill>
            </a:endParaRPr>
          </a:p>
          <a:p>
            <a:pPr algn="l"/>
            <a:endParaRPr lang="es-CO" sz="2000" b="1" dirty="0">
              <a:solidFill>
                <a:schemeClr val="tx1"/>
              </a:solidFill>
            </a:endParaRPr>
          </a:p>
        </p:txBody>
      </p:sp>
      <p:sp>
        <p:nvSpPr>
          <p:cNvPr id="10" name="Flecha arriba 9">
            <a:hlinkClick r:id="rId2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541" y="1785742"/>
            <a:ext cx="4064488" cy="40644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86447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26265" y="237202"/>
            <a:ext cx="9144000" cy="125559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Video</a:t>
            </a:r>
            <a:endParaRPr lang="es-CO" sz="4800" dirty="0"/>
          </a:p>
        </p:txBody>
      </p:sp>
      <p:sp>
        <p:nvSpPr>
          <p:cNvPr id="7" name="Flecha arriba 6">
            <a:hlinkClick r:id="rId4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66" name="ShockwaveFlash1" r:id="rId2" imgW="6388200" imgH="3902040"/>
        </mc:Choice>
        <mc:Fallback>
          <p:control name="ShockwaveFlash1" r:id="rId2" imgW="6388200" imgH="3902040">
            <p:pic>
              <p:nvPicPr>
                <p:cNvPr id="4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879892" y="1893284"/>
                  <a:ext cx="6388100" cy="390207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4062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373854" y="734096"/>
            <a:ext cx="21814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Word</a:t>
            </a:r>
            <a:endParaRPr lang="es-CO" sz="4800" dirty="0"/>
          </a:p>
        </p:txBody>
      </p:sp>
      <p:sp>
        <p:nvSpPr>
          <p:cNvPr id="8" name="Flecha arriba 7">
            <a:hlinkClick r:id="rId2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" name="Imagen 1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714" y="1800627"/>
            <a:ext cx="3641770" cy="364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49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7780" y="108414"/>
            <a:ext cx="9144000" cy="1255594"/>
          </a:xfrm>
        </p:spPr>
        <p:txBody>
          <a:bodyPr/>
          <a:lstStyle/>
          <a:p>
            <a:pPr algn="ctr"/>
            <a:r>
              <a:rPr lang="es-CO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Excel</a:t>
            </a:r>
            <a:endParaRPr lang="es-CO" dirty="0"/>
          </a:p>
        </p:txBody>
      </p:sp>
      <p:sp>
        <p:nvSpPr>
          <p:cNvPr id="6" name="Flecha arriba 5">
            <a:hlinkClick r:id="rId2" action="ppaction://hlinksldjump"/>
          </p:cNvPr>
          <p:cNvSpPr/>
          <p:nvPr/>
        </p:nvSpPr>
        <p:spPr>
          <a:xfrm>
            <a:off x="10327511" y="5632489"/>
            <a:ext cx="1014484" cy="900752"/>
          </a:xfrm>
          <a:prstGeom prst="upArrow">
            <a:avLst/>
          </a:prstGeom>
          <a:ln w="571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" name="Imagen 2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668" y="1686728"/>
            <a:ext cx="3868223" cy="378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0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</TotalTime>
  <Words>164</Words>
  <Application>Microsoft Office PowerPoint</Application>
  <PresentationFormat>Panorámica</PresentationFormat>
  <Paragraphs>27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Legislación laboral sobre la liquidación de una nómina</vt:lpstr>
      <vt:lpstr>Definición </vt:lpstr>
      <vt:lpstr>Porcentajes que aporta el empleado</vt:lpstr>
      <vt:lpstr>Porcentajes que aporta el empleador</vt:lpstr>
      <vt:lpstr>Presentación de PowerPoint</vt:lpstr>
      <vt:lpstr>Presentación de PowerPoint</vt:lpstr>
      <vt:lpstr>Excel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8</dc:title>
  <dc:creator>01062-18</dc:creator>
  <cp:lastModifiedBy>Estiven Hernandez</cp:lastModifiedBy>
  <cp:revision>36</cp:revision>
  <dcterms:created xsi:type="dcterms:W3CDTF">2015-11-14T11:49:36Z</dcterms:created>
  <dcterms:modified xsi:type="dcterms:W3CDTF">2015-11-20T00:52:11Z</dcterms:modified>
</cp:coreProperties>
</file>